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0"/>
  </p:notesMasterIdLst>
  <p:sldIdLst>
    <p:sldId id="441" r:id="rId2"/>
    <p:sldId id="448" r:id="rId3"/>
    <p:sldId id="442" r:id="rId4"/>
    <p:sldId id="443" r:id="rId5"/>
    <p:sldId id="444" r:id="rId6"/>
    <p:sldId id="445" r:id="rId7"/>
    <p:sldId id="446" r:id="rId8"/>
    <p:sldId id="447"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559D1"/>
    <a:srgbClr val="8D1E6C"/>
    <a:srgbClr val="EC5416"/>
    <a:srgbClr val="E8771F"/>
    <a:srgbClr val="99CC00"/>
    <a:srgbClr val="FFCC66"/>
    <a:srgbClr val="E79E21"/>
    <a:srgbClr val="E88D5F"/>
    <a:srgbClr val="653E61"/>
    <a:srgbClr val="8965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47795" autoAdjust="0"/>
  </p:normalViewPr>
  <p:slideViewPr>
    <p:cSldViewPr snapToGrid="0" snapToObjects="1">
      <p:cViewPr varScale="1">
        <p:scale>
          <a:sx n="33" d="100"/>
          <a:sy n="33" d="100"/>
        </p:scale>
        <p:origin x="-2604" y="-90"/>
      </p:cViewPr>
      <p:guideLst>
        <p:guide orient="horz" pos="3248"/>
        <p:guide/>
      </p:guideLst>
    </p:cSldViewPr>
  </p:slideViewPr>
  <p:notesTextViewPr>
    <p:cViewPr>
      <p:scale>
        <a:sx n="3" d="2"/>
        <a:sy n="3" d="2"/>
      </p:scale>
      <p:origin x="0" y="18"/>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dirty="0"/>
          </a:p>
        </p:txBody>
      </p:sp>
    </p:spTree>
    <p:extLst>
      <p:ext uri="{BB962C8B-B14F-4D97-AF65-F5344CB8AC3E}">
        <p14:creationId xmlns:p14="http://schemas.microsoft.com/office/powerpoint/2010/main" xmlns=""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dirty="0"/>
          </a:p>
        </p:txBody>
      </p:sp>
    </p:spTree>
    <p:extLst>
      <p:ext uri="{BB962C8B-B14F-4D97-AF65-F5344CB8AC3E}">
        <p14:creationId xmlns:p14="http://schemas.microsoft.com/office/powerpoint/2010/main" xmlns="" val="38616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State that these emerging issues raise serious ethical and</a:t>
            </a:r>
            <a:r>
              <a:rPr lang="en-ZA" baseline="0" dirty="0" smtClean="0"/>
              <a:t> moral concerns</a:t>
            </a:r>
          </a:p>
          <a:p>
            <a:pPr marL="170164" indent="-170164">
              <a:buFont typeface="Arial" panose="020B0604020202020204" pitchFamily="34" charset="0"/>
              <a:buChar char="•"/>
            </a:pPr>
            <a:r>
              <a:rPr lang="en-ZA" i="1" dirty="0" smtClean="0"/>
              <a:t>Review slide content</a:t>
            </a:r>
          </a:p>
        </p:txBody>
      </p:sp>
      <p:sp>
        <p:nvSpPr>
          <p:cNvPr id="4" name="Slide Number Placeholder 3"/>
          <p:cNvSpPr>
            <a:spLocks noGrp="1"/>
          </p:cNvSpPr>
          <p:nvPr>
            <p:ph type="sldNum" sz="quarter" idx="10"/>
          </p:nvPr>
        </p:nvSpPr>
        <p:spPr/>
        <p:txBody>
          <a:bodyPr/>
          <a:lstStyle/>
          <a:p>
            <a:fld id="{F27448CB-CB74-4EBA-A1BC-9135D0DDAC88}" type="slidenum">
              <a:rPr lang="en-US" smtClean="0"/>
              <a:pPr/>
              <a:t>3</a:t>
            </a:fld>
            <a:endParaRPr lang="en-US"/>
          </a:p>
        </p:txBody>
      </p:sp>
    </p:spTree>
    <p:extLst>
      <p:ext uri="{BB962C8B-B14F-4D97-AF65-F5344CB8AC3E}">
        <p14:creationId xmlns:p14="http://schemas.microsoft.com/office/powerpoint/2010/main" xmlns="" val="381423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i="0" dirty="0" smtClean="0"/>
              <a:t>State that among</a:t>
            </a:r>
            <a:r>
              <a:rPr lang="en-ZA" i="0" baseline="0" dirty="0" smtClean="0"/>
              <a:t> other characteristics, </a:t>
            </a:r>
            <a:r>
              <a:rPr lang="en-ZA" i="0" dirty="0" smtClean="0"/>
              <a:t>TB is a disease  the treatment of which asks people to consider and make decisions regarding individual autonomy and the public common good and that there are instances when these considerations are</a:t>
            </a:r>
            <a:r>
              <a:rPr lang="en-ZA" i="0" baseline="0" dirty="0" smtClean="0"/>
              <a:t> </a:t>
            </a:r>
            <a:r>
              <a:rPr lang="en-ZA" i="0" baseline="0" dirty="0" smtClean="0"/>
              <a:t>divergent </a:t>
            </a:r>
            <a:endParaRPr lang="en-ZA" i="0" baseline="0" dirty="0" smtClean="0"/>
          </a:p>
          <a:p>
            <a:pPr marL="170164" indent="-170164" defTabSz="907542" eaLnBrk="1" fontAlgn="auto" hangingPunct="1">
              <a:spcBef>
                <a:spcPts val="0"/>
              </a:spcBef>
              <a:spcAft>
                <a:spcPts val="0"/>
              </a:spcAft>
              <a:buFont typeface="Arial" panose="020B0604020202020204" pitchFamily="34" charset="0"/>
              <a:buChar char="•"/>
              <a:defRPr/>
            </a:pPr>
            <a:r>
              <a:rPr lang="en-ZA" i="0" dirty="0" smtClean="0"/>
              <a:t>It is a condition</a:t>
            </a:r>
            <a:r>
              <a:rPr lang="en-ZA" i="0" baseline="0" dirty="0" smtClean="0"/>
              <a:t> that puts into stark focus the rights of the individual and those of the public at large</a:t>
            </a:r>
          </a:p>
          <a:p>
            <a:pPr marL="170164" indent="-170164" defTabSz="907542" eaLnBrk="1" fontAlgn="auto" hangingPunct="1">
              <a:spcBef>
                <a:spcPts val="0"/>
              </a:spcBef>
              <a:spcAft>
                <a:spcPts val="0"/>
              </a:spcAft>
              <a:buFont typeface="Arial" panose="020B0604020202020204" pitchFamily="34" charset="0"/>
              <a:buChar char="•"/>
              <a:defRPr/>
            </a:pPr>
            <a:r>
              <a:rPr lang="en-ZA" i="0" baseline="0" dirty="0" smtClean="0"/>
              <a:t>This raises ethical dilemmas for health care workers who support TB programmes, who have to strike a balance between what is right for the individual patient vs. what is right for the broader community</a:t>
            </a:r>
          </a:p>
          <a:p>
            <a:pPr marL="170164" indent="-170164" defTabSz="907542" eaLnBrk="1" fontAlgn="auto" hangingPunct="1">
              <a:spcBef>
                <a:spcPts val="0"/>
              </a:spcBef>
              <a:spcAft>
                <a:spcPts val="0"/>
              </a:spcAft>
              <a:buFont typeface="Arial" panose="020B0604020202020204" pitchFamily="34" charset="0"/>
              <a:buChar char="•"/>
              <a:defRPr/>
            </a:pPr>
            <a:r>
              <a:rPr lang="en-ZA" i="0" baseline="0" dirty="0" smtClean="0"/>
              <a:t>This training has aimed to make you aware of the ethical considerations in the prevention, testing, treatment, care and support of TB</a:t>
            </a:r>
          </a:p>
          <a:p>
            <a:pPr marL="170164" indent="-170164" defTabSz="907542" eaLnBrk="1" fontAlgn="auto" hangingPunct="1">
              <a:spcBef>
                <a:spcPts val="0"/>
              </a:spcBef>
              <a:spcAft>
                <a:spcPts val="0"/>
              </a:spcAft>
              <a:buFont typeface="Arial" panose="020B0604020202020204" pitchFamily="34" charset="0"/>
              <a:buChar char="•"/>
              <a:defRPr/>
            </a:pPr>
            <a:r>
              <a:rPr lang="en-ZA" i="0" baseline="0" dirty="0" smtClean="0"/>
              <a:t>It is hoped that this training as well as the WHO guidance </a:t>
            </a:r>
            <a:r>
              <a:rPr lang="en-US" i="0" baseline="0" dirty="0" smtClean="0"/>
              <a:t>on ethics of TB prevention, care and control will</a:t>
            </a:r>
            <a:r>
              <a:rPr lang="en-ZA" i="0" baseline="0" dirty="0" smtClean="0"/>
              <a:t> assist navigating these complex </a:t>
            </a:r>
            <a:r>
              <a:rPr lang="en-ZA" i="0" baseline="0" dirty="0" smtClean="0"/>
              <a:t>issues</a:t>
            </a:r>
          </a:p>
          <a:p>
            <a:pPr marL="170164" indent="-170164" defTabSz="907542" eaLnBrk="1" fontAlgn="auto" hangingPunct="1">
              <a:spcBef>
                <a:spcPts val="0"/>
              </a:spcBef>
              <a:spcAft>
                <a:spcPts val="0"/>
              </a:spcAft>
              <a:buFont typeface="Arial" panose="020B0604020202020204" pitchFamily="34" charset="0"/>
              <a:buChar char="•"/>
              <a:defRPr/>
            </a:pPr>
            <a:r>
              <a:rPr lang="en-ZA" i="0" baseline="0" dirty="0" smtClean="0"/>
              <a:t>Some of these issues are identified on this slide</a:t>
            </a:r>
          </a:p>
          <a:p>
            <a:pPr marL="170164" indent="-170164" defTabSz="907542" eaLnBrk="1" fontAlgn="auto" hangingPunct="1">
              <a:spcBef>
                <a:spcPts val="0"/>
              </a:spcBef>
              <a:spcAft>
                <a:spcPts val="0"/>
              </a:spcAft>
              <a:buFont typeface="Arial" panose="020B0604020202020204" pitchFamily="34" charset="0"/>
              <a:buChar char="•"/>
              <a:defRPr/>
            </a:pPr>
            <a:r>
              <a:rPr lang="en-ZA" i="1" baseline="0" dirty="0" smtClean="0"/>
              <a:t>Review slide content</a:t>
            </a:r>
            <a:endParaRPr lang="en-ZA" i="1" baseline="0" dirty="0" smtClean="0"/>
          </a:p>
        </p:txBody>
      </p:sp>
      <p:sp>
        <p:nvSpPr>
          <p:cNvPr id="4" name="Slide Number Placeholder 3"/>
          <p:cNvSpPr>
            <a:spLocks noGrp="1"/>
          </p:cNvSpPr>
          <p:nvPr>
            <p:ph type="sldNum" sz="quarter" idx="10"/>
          </p:nvPr>
        </p:nvSpPr>
        <p:spPr/>
        <p:txBody>
          <a:bodyPr/>
          <a:lstStyle/>
          <a:p>
            <a:fld id="{F27448CB-CB74-4EBA-A1BC-9135D0DDAC88}" type="slidenum">
              <a:rPr lang="en-US" smtClean="0"/>
              <a:pPr/>
              <a:t>4</a:t>
            </a:fld>
            <a:endParaRPr lang="en-US"/>
          </a:p>
        </p:txBody>
      </p:sp>
    </p:spTree>
    <p:extLst>
      <p:ext uri="{BB962C8B-B14F-4D97-AF65-F5344CB8AC3E}">
        <p14:creationId xmlns:p14="http://schemas.microsoft.com/office/powerpoint/2010/main" xmlns="" val="3445910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Ask delegates to refer to the slide for instructions on how the activity will be run.</a:t>
            </a:r>
          </a:p>
          <a:p>
            <a:pPr marL="170164" indent="-170164">
              <a:buFont typeface="Arial" panose="020B0604020202020204" pitchFamily="34" charset="0"/>
              <a:buChar char="•"/>
            </a:pPr>
            <a:r>
              <a:rPr lang="en-ZA" dirty="0" smtClean="0"/>
              <a:t>Inform them that</a:t>
            </a:r>
            <a:r>
              <a:rPr lang="en-ZA" baseline="0" dirty="0" smtClean="0"/>
              <a:t> the instructions are also available </a:t>
            </a:r>
            <a:r>
              <a:rPr lang="en-GB" dirty="0" smtClean="0"/>
              <a:t>in the Ethics of TB Prevention, Care and Control </a:t>
            </a:r>
            <a:r>
              <a:rPr lang="en-GB" dirty="0" smtClean="0"/>
              <a:t>Planning</a:t>
            </a:r>
            <a:r>
              <a:rPr lang="en-GB" baseline="0" dirty="0" smtClean="0"/>
              <a:t> </a:t>
            </a:r>
            <a:r>
              <a:rPr lang="en-GB" dirty="0" smtClean="0"/>
              <a:t>Tool</a:t>
            </a:r>
            <a:r>
              <a:rPr lang="en-GB" dirty="0" smtClean="0"/>
              <a:t>: Activity 6 Delegate Hand-out and that they should refer to it</a:t>
            </a:r>
            <a:r>
              <a:rPr lang="en-GB" baseline="0" dirty="0" smtClean="0"/>
              <a:t> </a:t>
            </a:r>
          </a:p>
          <a:p>
            <a:pPr marL="170164" indent="-170164">
              <a:buFont typeface="Arial" panose="020B0604020202020204" pitchFamily="34" charset="0"/>
              <a:buChar char="•"/>
            </a:pPr>
            <a:r>
              <a:rPr lang="en-GB" baseline="0" dirty="0" smtClean="0"/>
              <a:t>Ensure that delegates understand the instructions and clarify any misunderstanding</a:t>
            </a:r>
          </a:p>
          <a:p>
            <a:pPr marL="173398" indent="-173398" defTabSz="924786">
              <a:buFont typeface="Arial" panose="020B0604020202020204" pitchFamily="34" charset="0"/>
              <a:buChar char="•"/>
              <a:defRPr/>
            </a:pPr>
            <a:r>
              <a:rPr lang="en-ZA" dirty="0" smtClean="0"/>
              <a:t>This</a:t>
            </a:r>
            <a:r>
              <a:rPr lang="en-ZA" baseline="0" dirty="0" smtClean="0"/>
              <a:t> </a:t>
            </a:r>
            <a:r>
              <a:rPr lang="en-ZA" baseline="0" dirty="0" smtClean="0"/>
              <a:t>is an individual activity, followed by </a:t>
            </a:r>
            <a:r>
              <a:rPr lang="en-ZA" baseline="0" dirty="0" smtClean="0"/>
              <a:t>work in small groups and plenary </a:t>
            </a:r>
            <a:r>
              <a:rPr lang="en-ZA" baseline="0" dirty="0" smtClean="0"/>
              <a:t>discussion that will take a total of 1 hour and 15 minutes   </a:t>
            </a:r>
          </a:p>
          <a:p>
            <a:pPr marL="630598" lvl="1" indent="-173398" defTabSz="924786">
              <a:buFont typeface="Arial" panose="020B0604020202020204" pitchFamily="34" charset="0"/>
              <a:buChar char="•"/>
              <a:defRPr/>
            </a:pPr>
            <a:r>
              <a:rPr lang="en-ZA" baseline="0" dirty="0" smtClean="0"/>
              <a:t>Set aside 5 minutes for giving instructions</a:t>
            </a:r>
          </a:p>
          <a:p>
            <a:pPr marL="630598" lvl="1" indent="-173398" defTabSz="924786">
              <a:buFont typeface="Arial" panose="020B0604020202020204" pitchFamily="34" charset="0"/>
              <a:buChar char="•"/>
              <a:defRPr/>
            </a:pPr>
            <a:r>
              <a:rPr lang="en-ZA" baseline="0" dirty="0" smtClean="0"/>
              <a:t>20 minutes to work on their own</a:t>
            </a:r>
          </a:p>
          <a:p>
            <a:pPr marL="630598" lvl="1" indent="-173398" defTabSz="924786">
              <a:buFont typeface="Arial" panose="020B0604020202020204" pitchFamily="34" charset="0"/>
              <a:buChar char="•"/>
              <a:defRPr/>
            </a:pPr>
            <a:r>
              <a:rPr lang="en-ZA" baseline="0" dirty="0" smtClean="0"/>
              <a:t>20 minutes in small groups of 3</a:t>
            </a:r>
          </a:p>
          <a:p>
            <a:pPr marL="630598" lvl="1" indent="-173398" defTabSz="924786">
              <a:buFont typeface="Arial" panose="020B0604020202020204" pitchFamily="34" charset="0"/>
              <a:buChar char="•"/>
              <a:defRPr/>
            </a:pPr>
            <a:r>
              <a:rPr lang="en-ZA" baseline="0" dirty="0" smtClean="0"/>
              <a:t>25 minutes for a plenary discussion </a:t>
            </a:r>
          </a:p>
          <a:p>
            <a:pPr marL="630598" lvl="1" indent="-173398" defTabSz="924786">
              <a:buFont typeface="Arial" panose="020B0604020202020204" pitchFamily="34" charset="0"/>
              <a:buChar char="•"/>
              <a:defRPr/>
            </a:pPr>
            <a:r>
              <a:rPr lang="en-ZA" baseline="0" dirty="0" smtClean="0"/>
              <a:t>5 minutes summarising and wrapping up the training course </a:t>
            </a:r>
          </a:p>
          <a:p>
            <a:pPr marL="173398" indent="-173398" defTabSz="924786">
              <a:buFont typeface="Arial" panose="020B0604020202020204" pitchFamily="34" charset="0"/>
              <a:buChar char="•"/>
              <a:defRPr/>
            </a:pPr>
            <a:endParaRPr lang="en-ZA" baseline="0" dirty="0" smtClean="0"/>
          </a:p>
          <a:p>
            <a:pPr marL="170164" indent="-170164" defTabSz="907542" eaLnBrk="1" fontAlgn="auto" hangingPunct="1">
              <a:spcBef>
                <a:spcPts val="0"/>
              </a:spcBef>
              <a:spcAft>
                <a:spcPts val="0"/>
              </a:spcAft>
              <a:buFont typeface="Arial" panose="020B0604020202020204" pitchFamily="34" charset="0"/>
              <a:buChar char="•"/>
              <a:defRPr/>
            </a:pPr>
            <a:r>
              <a:rPr lang="en-GB" dirty="0" smtClean="0"/>
              <a:t>Ask delegates to work by themselves in order to identify the priority area in their TB programme, where application of the ethical guidance discussed during the training will enable them to provide individuals at risk of and those with TB more effective care and support.</a:t>
            </a:r>
          </a:p>
          <a:p>
            <a:pPr marL="170164" indent="-170164">
              <a:buFont typeface="Arial" panose="020B0604020202020204" pitchFamily="34" charset="0"/>
              <a:buChar char="•"/>
            </a:pPr>
            <a:r>
              <a:rPr lang="en-GB" dirty="0" smtClean="0"/>
              <a:t>Thereafter, they need to create a plan that will address the gaps they’ve identified.  </a:t>
            </a:r>
          </a:p>
          <a:p>
            <a:pPr marL="170164" indent="-170164">
              <a:buFont typeface="Arial" panose="020B0604020202020204" pitchFamily="34" charset="0"/>
              <a:buChar char="•"/>
            </a:pPr>
            <a:r>
              <a:rPr lang="en-GB" dirty="0" smtClean="0"/>
              <a:t>Tell delegates when they have 5 minutes remaining for</a:t>
            </a:r>
            <a:r>
              <a:rPr lang="en-GB" baseline="0" dirty="0" smtClean="0"/>
              <a:t> individual work</a:t>
            </a:r>
          </a:p>
          <a:p>
            <a:pPr marL="170164" indent="-170164">
              <a:buFont typeface="Arial" panose="020B0604020202020204" pitchFamily="34" charset="0"/>
              <a:buChar char="•"/>
            </a:pPr>
            <a:r>
              <a:rPr lang="en-GB" dirty="0" smtClean="0"/>
              <a:t>Tell</a:t>
            </a:r>
            <a:r>
              <a:rPr lang="en-GB" baseline="0" dirty="0" smtClean="0"/>
              <a:t> delegates when to start working in their small groups and when they have 5 minutes remaining</a:t>
            </a:r>
            <a:endParaRPr lang="en-GB" dirty="0" smtClean="0"/>
          </a:p>
          <a:p>
            <a:pPr marL="170164" indent="-170164">
              <a:buFont typeface="Arial" panose="020B0604020202020204" pitchFamily="34" charset="0"/>
              <a:buChar char="•"/>
            </a:pPr>
            <a:r>
              <a:rPr lang="en-GB" dirty="0" smtClean="0"/>
              <a:t>Thereafter, facilitate a plenary discussion. </a:t>
            </a:r>
          </a:p>
          <a:p>
            <a:pPr marL="170164" indent="-170164">
              <a:buFont typeface="Arial" panose="020B0604020202020204" pitchFamily="34" charset="0"/>
              <a:buChar char="•"/>
            </a:pPr>
            <a:r>
              <a:rPr lang="en-GB" dirty="0" smtClean="0"/>
              <a:t>Using each of the areas listed in the Planning Tool, ask delegates who have identified that particular area to volunteer to share the challenge, as well as the interventions they believe will address gaps in the short, medium and long term</a:t>
            </a:r>
            <a:endParaRPr lang="en-ZA" dirty="0" smtClean="0"/>
          </a:p>
          <a:p>
            <a:pPr marL="170164" indent="-170164">
              <a:buFont typeface="Arial" panose="020B0604020202020204" pitchFamily="34" charset="0"/>
              <a:buChar char="•"/>
            </a:pPr>
            <a:r>
              <a:rPr lang="en-GB" dirty="0" smtClean="0"/>
              <a:t>Indicate that as delegates listen to others share their plans, they may feel free to amend or add  other actions that they want to implement to their Planning Tool </a:t>
            </a:r>
            <a:endParaRPr lang="en-ZA" dirty="0" smtClean="0"/>
          </a:p>
          <a:p>
            <a:pPr marL="170164" indent="-170164">
              <a:buFont typeface="Arial" panose="020B0604020202020204" pitchFamily="34" charset="0"/>
              <a:buChar char="•"/>
            </a:pPr>
            <a:r>
              <a:rPr lang="en-GB" dirty="0" smtClean="0"/>
              <a:t>Ask other delegates to volunteer their opinions and views if they have identified different challenges and potential actions within the same area</a:t>
            </a:r>
            <a:endParaRPr lang="en-ZA" dirty="0" smtClean="0"/>
          </a:p>
          <a:p>
            <a:pPr marL="170164" indent="-170164">
              <a:buFont typeface="Arial" panose="020B0604020202020204" pitchFamily="34" charset="0"/>
              <a:buChar char="•"/>
            </a:pPr>
            <a:r>
              <a:rPr lang="en-GB" dirty="0" smtClean="0"/>
              <a:t> Ensure that challenges and potential actions to address these challenges in all eight areas listed in the Planning Tool are discussed</a:t>
            </a:r>
          </a:p>
          <a:p>
            <a:pPr marL="173398" indent="-173398" defTabSz="924786">
              <a:buFont typeface="Arial" panose="020B0604020202020204" pitchFamily="34" charset="0"/>
              <a:buChar char="•"/>
              <a:defRPr/>
            </a:pPr>
            <a:r>
              <a:rPr lang="en-ZA" baseline="0" dirty="0" smtClean="0"/>
              <a:t>Remind delegates to focus on issues that are within their span of control; in other words, issues that their actions will have an impact on </a:t>
            </a:r>
          </a:p>
        </p:txBody>
      </p:sp>
      <p:sp>
        <p:nvSpPr>
          <p:cNvPr id="4" name="Slide Number Placeholder 3"/>
          <p:cNvSpPr>
            <a:spLocks noGrp="1"/>
          </p:cNvSpPr>
          <p:nvPr>
            <p:ph type="sldNum" sz="quarter" idx="10"/>
          </p:nvPr>
        </p:nvSpPr>
        <p:spPr/>
        <p:txBody>
          <a:bodyPr/>
          <a:lstStyle/>
          <a:p>
            <a:fld id="{F397F911-BA2D-4D4F-B255-8CAB97987100}" type="slidenum">
              <a:rPr lang="en-US" smtClean="0"/>
              <a:pPr/>
              <a:t>5</a:t>
            </a:fld>
            <a:endParaRPr lang="en-US"/>
          </a:p>
        </p:txBody>
      </p:sp>
    </p:spTree>
    <p:extLst>
      <p:ext uri="{BB962C8B-B14F-4D97-AF65-F5344CB8AC3E}">
        <p14:creationId xmlns:p14="http://schemas.microsoft.com/office/powerpoint/2010/main" xmlns="" val="2146012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sz="1200" b="0" i="0" kern="1200" dirty="0" smtClean="0">
                <a:solidFill>
                  <a:schemeClr val="tx1"/>
                </a:solidFill>
                <a:effectLst/>
                <a:latin typeface="+mn-lt"/>
                <a:ea typeface="+mn-ea"/>
                <a:cs typeface="+mn-cs"/>
              </a:rPr>
              <a:t>Thank delegates for their active participation over the last 2 days</a:t>
            </a:r>
            <a:endParaRPr lang="en-ZA" dirty="0" smtClean="0"/>
          </a:p>
          <a:p>
            <a:pPr marL="170164" indent="-170164">
              <a:buFont typeface="Arial" panose="020B0604020202020204" pitchFamily="34" charset="0"/>
              <a:buChar char="•"/>
            </a:pPr>
            <a:r>
              <a:rPr lang="en-ZA" dirty="0" smtClean="0"/>
              <a:t>Mention that the E</a:t>
            </a:r>
            <a:r>
              <a:rPr lang="en-US" dirty="0" err="1" smtClean="0"/>
              <a:t>thics</a:t>
            </a:r>
            <a:r>
              <a:rPr lang="en-US" dirty="0" smtClean="0"/>
              <a:t> of TB prevention, care and control</a:t>
            </a:r>
            <a:r>
              <a:rPr lang="en-ZA" dirty="0" smtClean="0"/>
              <a:t> Training Course</a:t>
            </a:r>
            <a:r>
              <a:rPr lang="en-ZA" baseline="0" dirty="0" smtClean="0"/>
              <a:t> </a:t>
            </a:r>
            <a:r>
              <a:rPr lang="en-ZA" dirty="0" smtClean="0"/>
              <a:t>Evaluation Form asks for input into how delegates would like to report back regarding progress with implementation of planned actions</a:t>
            </a:r>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27448CB-CB74-4EBA-A1BC-9135D0DDAC88}" type="slidenum">
              <a:rPr lang="en-US" smtClean="0"/>
              <a:pPr/>
              <a:t>6</a:t>
            </a:fld>
            <a:endParaRPr lang="en-US"/>
          </a:p>
        </p:txBody>
      </p:sp>
    </p:spTree>
    <p:extLst>
      <p:ext uri="{BB962C8B-B14F-4D97-AF65-F5344CB8AC3E}">
        <p14:creationId xmlns:p14="http://schemas.microsoft.com/office/powerpoint/2010/main" xmlns="" val="268977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the list of resources and references on the slide will provide delegates with additional material on this important topic</a:t>
            </a:r>
            <a:endParaRPr lang="en-US" dirty="0"/>
          </a:p>
        </p:txBody>
      </p:sp>
      <p:sp>
        <p:nvSpPr>
          <p:cNvPr id="4" name="Slide Number Placeholder 3"/>
          <p:cNvSpPr>
            <a:spLocks noGrp="1"/>
          </p:cNvSpPr>
          <p:nvPr>
            <p:ph type="sldNum" sz="quarter" idx="10"/>
          </p:nvPr>
        </p:nvSpPr>
        <p:spPr/>
        <p:txBody>
          <a:bodyPr/>
          <a:lstStyle/>
          <a:p>
            <a:fld id="{F27448CB-CB74-4EBA-A1BC-9135D0DDAC88}" type="slidenum">
              <a:rPr lang="en-US" smtClean="0"/>
              <a:pPr/>
              <a:t>7</a:t>
            </a:fld>
            <a:endParaRPr lang="en-US"/>
          </a:p>
        </p:txBody>
      </p:sp>
    </p:spTree>
    <p:extLst>
      <p:ext uri="{BB962C8B-B14F-4D97-AF65-F5344CB8AC3E}">
        <p14:creationId xmlns:p14="http://schemas.microsoft.com/office/powerpoint/2010/main" xmlns="" val="1371961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final questions and address these </a:t>
            </a:r>
          </a:p>
          <a:p>
            <a:pPr marL="170164" indent="-170164">
              <a:buFont typeface="Arial" panose="020B0604020202020204" pitchFamily="34" charset="0"/>
              <a:buChar char="•"/>
            </a:pPr>
            <a:r>
              <a:rPr lang="en-US" strike="noStrike" baseline="0" dirty="0" smtClean="0"/>
              <a:t>State that this is the conclusion of </a:t>
            </a:r>
            <a:r>
              <a:rPr lang="en-US" strike="noStrike" baseline="0" dirty="0" smtClean="0"/>
              <a:t>the </a:t>
            </a:r>
            <a:r>
              <a:rPr lang="en-US" strike="noStrike" baseline="0" dirty="0" smtClean="0"/>
              <a:t>course</a:t>
            </a:r>
          </a:p>
          <a:p>
            <a:pPr marL="170164" indent="-170164">
              <a:buFont typeface="Arial" panose="020B0604020202020204" pitchFamily="34" charset="0"/>
              <a:buChar char="•"/>
            </a:pPr>
            <a:r>
              <a:rPr lang="en-US" strike="noStrike" baseline="0" dirty="0" smtClean="0"/>
              <a:t>Thank the delegates for being receptive </a:t>
            </a:r>
            <a:r>
              <a:rPr lang="en-US" strike="noStrike" baseline="0" dirty="0" smtClean="0"/>
              <a:t>and </a:t>
            </a:r>
            <a:r>
              <a:rPr lang="en-US" strike="noStrike" baseline="0" dirty="0" smtClean="0"/>
              <a:t>engaged</a:t>
            </a:r>
          </a:p>
          <a:p>
            <a:pPr marL="170164" indent="-170164">
              <a:buFont typeface="Arial" panose="020B0604020202020204" pitchFamily="34" charset="0"/>
              <a:buChar char="•"/>
            </a:pPr>
            <a:r>
              <a:rPr lang="en-US" strike="noStrike" baseline="0" dirty="0" smtClean="0"/>
              <a:t>State that you hope the group has found </a:t>
            </a:r>
            <a:r>
              <a:rPr lang="en-US" strike="noStrike" baseline="0" dirty="0" smtClean="0"/>
              <a:t>the material of use and </a:t>
            </a:r>
            <a:r>
              <a:rPr lang="en-US" strike="noStrike" baseline="0" dirty="0" smtClean="0"/>
              <a:t>hopefully it will also be  </a:t>
            </a:r>
            <a:r>
              <a:rPr lang="en-US" strike="noStrike" baseline="0" dirty="0" smtClean="0"/>
              <a:t>also valuable for </a:t>
            </a:r>
            <a:r>
              <a:rPr lang="en-US" strike="noStrike" baseline="0" dirty="0" smtClean="0"/>
              <a:t>when delegates  return </a:t>
            </a:r>
            <a:r>
              <a:rPr lang="en-US" strike="noStrike" baseline="0" dirty="0" smtClean="0"/>
              <a:t>to </a:t>
            </a:r>
            <a:r>
              <a:rPr lang="en-US" strike="noStrike" baseline="0" dirty="0" smtClean="0"/>
              <a:t>their regular </a:t>
            </a:r>
            <a:r>
              <a:rPr lang="en-US" strike="noStrike" baseline="0" dirty="0" smtClean="0"/>
              <a:t>posts</a:t>
            </a:r>
            <a:r>
              <a:rPr lang="en-US" strike="noStrike" baseline="0" dirty="0" smtClean="0"/>
              <a:t>.</a:t>
            </a:r>
          </a:p>
          <a:p>
            <a:pPr marL="170164" indent="-170164">
              <a:buFont typeface="Arial" panose="020B0604020202020204" pitchFamily="34" charset="0"/>
              <a:buChar char="•"/>
            </a:pPr>
            <a:r>
              <a:rPr lang="en-US" strike="noStrike" baseline="0" dirty="0" smtClean="0"/>
              <a:t>Indicate that at </a:t>
            </a:r>
            <a:r>
              <a:rPr lang="en-US" strike="noStrike" baseline="0" dirty="0" smtClean="0"/>
              <a:t>the very least, </a:t>
            </a:r>
            <a:r>
              <a:rPr lang="en-US" strike="noStrike" baseline="0" dirty="0" smtClean="0"/>
              <a:t>you hope that the course has brought </a:t>
            </a:r>
            <a:r>
              <a:rPr lang="en-US" strike="noStrike" baseline="0" dirty="0" smtClean="0"/>
              <a:t>you a different and positive insight into the valuable work that </a:t>
            </a:r>
            <a:r>
              <a:rPr lang="en-US" strike="noStrike" baseline="0" dirty="0" smtClean="0"/>
              <a:t>delegates </a:t>
            </a:r>
            <a:r>
              <a:rPr lang="en-US" strike="noStrike" baseline="0" dirty="0" smtClean="0"/>
              <a:t>do daily</a:t>
            </a:r>
          </a:p>
          <a:p>
            <a:pPr marL="170164" indent="-170164">
              <a:buFont typeface="Arial" panose="020B0604020202020204" pitchFamily="34" charset="0"/>
              <a:buChar char="•"/>
            </a:pPr>
            <a:r>
              <a:rPr lang="en-US" strike="noStrike" baseline="0" dirty="0" smtClean="0"/>
              <a:t>State that you (and other presenters and facilitators) now </a:t>
            </a:r>
            <a:r>
              <a:rPr lang="en-US" strike="noStrike" baseline="0" dirty="0" smtClean="0"/>
              <a:t>need </a:t>
            </a:r>
            <a:r>
              <a:rPr lang="en-US" strike="noStrike" baseline="0" dirty="0" smtClean="0"/>
              <a:t>them to tell you how you did by completing an evaluation form</a:t>
            </a:r>
          </a:p>
          <a:p>
            <a:pPr marL="170164" indent="-170164">
              <a:buFont typeface="Arial" panose="020B0604020202020204" pitchFamily="34" charset="0"/>
              <a:buChar char="•"/>
            </a:pPr>
            <a:r>
              <a:rPr lang="en-US" strike="noStrike" baseline="0" dirty="0" smtClean="0"/>
              <a:t>Ask delegates to complete form and return it and thank them for their </a:t>
            </a:r>
            <a:r>
              <a:rPr lang="en-US" strike="noStrike" baseline="0" smtClean="0"/>
              <a:t>participation and their </a:t>
            </a:r>
            <a:r>
              <a:rPr lang="en-US" strike="noStrike" baseline="0" dirty="0" smtClean="0"/>
              <a:t>feedback</a:t>
            </a:r>
          </a:p>
          <a:p>
            <a:pPr marL="170164" indent="-170164">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8</a:t>
            </a:fld>
            <a:endParaRPr lang="en-US"/>
          </a:p>
        </p:txBody>
      </p:sp>
    </p:spTree>
    <p:extLst>
      <p:ext uri="{BB962C8B-B14F-4D97-AF65-F5344CB8AC3E}">
        <p14:creationId xmlns:p14="http://schemas.microsoft.com/office/powerpoint/2010/main" xmlns="" val="1356755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dirty="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xmlns=""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dirty="0"/>
          </a:p>
        </p:txBody>
      </p:sp>
    </p:spTree>
    <p:extLst>
      <p:ext uri="{BB962C8B-B14F-4D97-AF65-F5344CB8AC3E}">
        <p14:creationId xmlns:p14="http://schemas.microsoft.com/office/powerpoint/2010/main" xmlns=""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dirty="0"/>
          </a:p>
        </p:txBody>
      </p:sp>
    </p:spTree>
    <p:extLst>
      <p:ext uri="{BB962C8B-B14F-4D97-AF65-F5344CB8AC3E}">
        <p14:creationId xmlns:p14="http://schemas.microsoft.com/office/powerpoint/2010/main" xmlns=""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Tree>
    <p:extLst>
      <p:ext uri="{BB962C8B-B14F-4D97-AF65-F5344CB8AC3E}">
        <p14:creationId xmlns:p14="http://schemas.microsoft.com/office/powerpoint/2010/main" xmlns=""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dirty="0"/>
          </a:p>
        </p:txBody>
      </p:sp>
    </p:spTree>
    <p:extLst>
      <p:ext uri="{BB962C8B-B14F-4D97-AF65-F5344CB8AC3E}">
        <p14:creationId xmlns:p14="http://schemas.microsoft.com/office/powerpoint/2010/main" xmlns=""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dirty="0"/>
          </a:p>
        </p:txBody>
      </p:sp>
    </p:spTree>
    <p:extLst>
      <p:ext uri="{BB962C8B-B14F-4D97-AF65-F5344CB8AC3E}">
        <p14:creationId xmlns:p14="http://schemas.microsoft.com/office/powerpoint/2010/main" xmlns=""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dirty="0"/>
          </a:p>
        </p:txBody>
      </p:sp>
    </p:spTree>
    <p:extLst>
      <p:ext uri="{BB962C8B-B14F-4D97-AF65-F5344CB8AC3E}">
        <p14:creationId xmlns:p14="http://schemas.microsoft.com/office/powerpoint/2010/main" xmlns=""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dirty="0"/>
          </a:p>
        </p:txBody>
      </p:sp>
    </p:spTree>
    <p:extLst>
      <p:ext uri="{BB962C8B-B14F-4D97-AF65-F5344CB8AC3E}">
        <p14:creationId xmlns:p14="http://schemas.microsoft.com/office/powerpoint/2010/main" xmlns=""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dirty="0"/>
          </a:p>
        </p:txBody>
      </p:sp>
    </p:spTree>
    <p:extLst>
      <p:ext uri="{BB962C8B-B14F-4D97-AF65-F5344CB8AC3E}">
        <p14:creationId xmlns:p14="http://schemas.microsoft.com/office/powerpoint/2010/main" xmlns=""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dirty="0"/>
          </a:p>
        </p:txBody>
      </p:sp>
    </p:spTree>
    <p:extLst>
      <p:ext uri="{BB962C8B-B14F-4D97-AF65-F5344CB8AC3E}">
        <p14:creationId xmlns:p14="http://schemas.microsoft.com/office/powerpoint/2010/main" xmlns=""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dirty="0"/>
          </a:p>
        </p:txBody>
      </p:sp>
    </p:spTree>
    <p:extLst>
      <p:ext uri="{BB962C8B-B14F-4D97-AF65-F5344CB8AC3E}">
        <p14:creationId xmlns:p14="http://schemas.microsoft.com/office/powerpoint/2010/main" xmlns=""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dirty="0">
              <a:solidFill>
                <a:srgbClr val="000000"/>
              </a:solidFill>
              <a:latin typeface="Times New Roman" charset="0"/>
              <a:ea typeface="MS PGothic" charset="0"/>
              <a:cs typeface="MS PGothic" charset="0"/>
            </a:endParaRPr>
          </a:p>
        </p:txBody>
      </p:sp>
      <p:sp>
        <p:nvSpPr>
          <p:cNvPr id="8" name="Text Box 7"/>
          <p:cNvSpPr txBox="1">
            <a:spLocks noChangeArrowheads="1"/>
          </p:cNvSpPr>
          <p:nvPr/>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xmlns=""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hyperlink" Target="http://www.biomedcentral.com/1472-6939/14/25" TargetMode="External"/><Relationship Id="rId4" Type="http://schemas.openxmlformats.org/officeDocument/2006/relationships/hyperlink" Target="http://www.occhealth.co.za/?/viewArticle/1263"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844062" y="3345505"/>
            <a:ext cx="7614138" cy="523220"/>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11: conclusion</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buNone/>
            </a:pPr>
            <a:r>
              <a:rPr lang="en-US" dirty="0"/>
              <a:t>Upon completion of this </a:t>
            </a:r>
            <a:r>
              <a:rPr lang="en-US" dirty="0" smtClean="0"/>
              <a:t>module, you </a:t>
            </a:r>
            <a:r>
              <a:rPr lang="en-US" dirty="0"/>
              <a:t>will be able to</a:t>
            </a:r>
            <a:r>
              <a:rPr lang="en-US" dirty="0" smtClean="0"/>
              <a:t>:</a:t>
            </a:r>
          </a:p>
          <a:p>
            <a:r>
              <a:rPr lang="en-ZA" dirty="0" smtClean="0"/>
              <a:t>Discuss emerging ethical issues in TB prevention care and control</a:t>
            </a:r>
          </a:p>
          <a:p>
            <a:r>
              <a:rPr lang="en-ZA" dirty="0" smtClean="0"/>
              <a:t>Identify strategies and approaches to improve ethical TB management practices within your work setting</a:t>
            </a: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dirty="0"/>
          </a:p>
        </p:txBody>
      </p:sp>
    </p:spTree>
    <p:extLst>
      <p:ext uri="{BB962C8B-B14F-4D97-AF65-F5344CB8AC3E}">
        <p14:creationId xmlns:p14="http://schemas.microsoft.com/office/powerpoint/2010/main" xmlns="" val="246478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Emerging Issues</a:t>
            </a:r>
            <a:endParaRPr lang="en-US" dirty="0"/>
          </a:p>
        </p:txBody>
      </p:sp>
      <p:sp>
        <p:nvSpPr>
          <p:cNvPr id="3" name="Content Placeholder 2"/>
          <p:cNvSpPr>
            <a:spLocks noGrp="1"/>
          </p:cNvSpPr>
          <p:nvPr>
            <p:ph idx="1"/>
          </p:nvPr>
        </p:nvSpPr>
        <p:spPr>
          <a:xfrm>
            <a:off x="628650" y="1493949"/>
            <a:ext cx="7886700" cy="3217304"/>
          </a:xfrm>
        </p:spPr>
        <p:txBody>
          <a:bodyPr>
            <a:normAutofit/>
          </a:bodyPr>
          <a:lstStyle/>
          <a:p>
            <a:r>
              <a:rPr lang="en-US" dirty="0" smtClean="0"/>
              <a:t>Palliative/end of life care in infectious, untreatable patients</a:t>
            </a:r>
          </a:p>
          <a:p>
            <a:r>
              <a:rPr lang="en-US" dirty="0" smtClean="0"/>
              <a:t>Treatment when safety profile of drugs </a:t>
            </a:r>
            <a:r>
              <a:rPr lang="en-US" dirty="0"/>
              <a:t>is </a:t>
            </a:r>
            <a:r>
              <a:rPr lang="en-US" dirty="0" smtClean="0"/>
              <a:t>unclear</a:t>
            </a:r>
          </a:p>
          <a:p>
            <a:r>
              <a:rPr lang="en-US" dirty="0" err="1" smtClean="0"/>
              <a:t>Monotherapy</a:t>
            </a:r>
            <a:r>
              <a:rPr lang="en-US" dirty="0" smtClean="0"/>
              <a:t> in the era of non-treatable TB</a:t>
            </a:r>
          </a:p>
          <a:p>
            <a:r>
              <a:rPr lang="en-US" dirty="0" smtClean="0"/>
              <a:t>Compassionate use of TB drugs</a:t>
            </a:r>
          </a:p>
          <a:p>
            <a:r>
              <a:rPr lang="en-US" dirty="0" smtClean="0"/>
              <a:t>Catastrophic expenditures in TB patients</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1433D840-F28B-4B24-9FC4-85DB2D410368}" type="slidenum">
              <a:rPr lang="en-US" smtClean="0"/>
              <a:pPr/>
              <a:t>3</a:t>
            </a:fld>
            <a:endParaRPr lang="en-US"/>
          </a:p>
        </p:txBody>
      </p:sp>
      <p:sp>
        <p:nvSpPr>
          <p:cNvPr id="6" name="Rounded Rectangle 5"/>
          <p:cNvSpPr/>
          <p:nvPr/>
        </p:nvSpPr>
        <p:spPr>
          <a:xfrm>
            <a:off x="628650" y="4711253"/>
            <a:ext cx="7522028" cy="110059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marL="342900" indent="-342900" algn="ctr">
              <a:buFont typeface="Arial" panose="020B0604020202020204" pitchFamily="34" charset="0"/>
              <a:buChar char="•"/>
            </a:pPr>
            <a:r>
              <a:rPr lang="en-US" sz="2100" dirty="0" smtClean="0"/>
              <a:t>Have you seen the impacts of these in your setting?</a:t>
            </a:r>
          </a:p>
          <a:p>
            <a:pPr marL="342900" indent="-342900" algn="ctr">
              <a:buFont typeface="Arial" panose="020B0604020202020204" pitchFamily="34" charset="0"/>
              <a:buChar char="•"/>
            </a:pPr>
            <a:r>
              <a:rPr lang="en-US" sz="2100" dirty="0" smtClean="0"/>
              <a:t>What other emerging ethical issues have you noted? </a:t>
            </a:r>
            <a:endParaRPr lang="en-US" sz="2100" dirty="0"/>
          </a:p>
        </p:txBody>
      </p:sp>
    </p:spTree>
    <p:custDataLst>
      <p:tags r:id="rId1"/>
    </p:custDataLst>
    <p:extLst>
      <p:ext uri="{BB962C8B-B14F-4D97-AF65-F5344CB8AC3E}">
        <p14:creationId xmlns:p14="http://schemas.microsoft.com/office/powerpoint/2010/main" xmlns="" val="287700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does this training mean for you?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4981756"/>
              </p:ext>
            </p:extLst>
          </p:nvPr>
        </p:nvGraphicFramePr>
        <p:xfrm>
          <a:off x="434687" y="1575306"/>
          <a:ext cx="7886700" cy="2720186"/>
        </p:xfrm>
        <a:graphic>
          <a:graphicData uri="http://schemas.openxmlformats.org/drawingml/2006/table">
            <a:tbl>
              <a:tblPr firstRow="1" bandRow="1">
                <a:tableStyleId>{21E4AEA4-8DFA-4A89-87EB-49C32662AFE0}</a:tableStyleId>
              </a:tblPr>
              <a:tblGrid>
                <a:gridCol w="3943350"/>
                <a:gridCol w="3943350"/>
              </a:tblGrid>
              <a:tr h="711056">
                <a:tc gridSpan="2">
                  <a:txBody>
                    <a:bodyPr/>
                    <a:lstStyle/>
                    <a:p>
                      <a:pPr algn="ctr"/>
                      <a:r>
                        <a:rPr lang="en-ZA" sz="2100" dirty="0" smtClean="0"/>
                        <a:t>Conflict in Ethical Principles</a:t>
                      </a:r>
                      <a:endParaRPr lang="en-US" sz="2100" dirty="0"/>
                    </a:p>
                  </a:txBody>
                  <a:tcPr marL="68580" marR="68580" marT="34290" marB="34290"/>
                </a:tc>
                <a:tc hMerge="1">
                  <a:txBody>
                    <a:bodyPr/>
                    <a:lstStyle/>
                    <a:p>
                      <a:endParaRPr lang="en-US" dirty="0"/>
                    </a:p>
                  </a:txBody>
                  <a:tcPr/>
                </a:tc>
              </a:tr>
              <a:tr h="665475">
                <a:tc>
                  <a:txBody>
                    <a:bodyPr/>
                    <a:lstStyle/>
                    <a:p>
                      <a:r>
                        <a:rPr lang="en-ZA" sz="2000" dirty="0" smtClean="0"/>
                        <a:t>Individual Autonomy</a:t>
                      </a:r>
                      <a:endParaRPr lang="en-US" sz="2000" b="1" dirty="0"/>
                    </a:p>
                  </a:txBody>
                  <a:tcPr marL="68580" marR="68580" marT="34290" marB="34290"/>
                </a:tc>
                <a:tc>
                  <a:txBody>
                    <a:bodyPr/>
                    <a:lstStyle/>
                    <a:p>
                      <a:r>
                        <a:rPr lang="en-ZA" sz="2000" dirty="0" smtClean="0"/>
                        <a:t>Risks to Public Health</a:t>
                      </a:r>
                      <a:endParaRPr lang="en-US" sz="2000" b="1" dirty="0"/>
                    </a:p>
                  </a:txBody>
                  <a:tcPr marL="68580" marR="68580" marT="34290" marB="34290"/>
                </a:tc>
              </a:tr>
              <a:tr h="665475">
                <a:tc>
                  <a:txBody>
                    <a:bodyPr/>
                    <a:lstStyle/>
                    <a:p>
                      <a:r>
                        <a:rPr lang="en-ZA" sz="2000" dirty="0" smtClean="0"/>
                        <a:t>Rights to privacy</a:t>
                      </a:r>
                      <a:endParaRPr lang="en-US" sz="2000" dirty="0"/>
                    </a:p>
                  </a:txBody>
                  <a:tcPr marL="68580" marR="68580" marT="34290" marB="34290"/>
                </a:tc>
                <a:tc>
                  <a:txBody>
                    <a:bodyPr/>
                    <a:lstStyle/>
                    <a:p>
                      <a:r>
                        <a:rPr lang="en-ZA" sz="2000" dirty="0" smtClean="0"/>
                        <a:t>Transmission of TB</a:t>
                      </a:r>
                      <a:endParaRPr lang="en-US" sz="2000" dirty="0"/>
                    </a:p>
                  </a:txBody>
                  <a:tcPr marL="68580" marR="68580" marT="34290" marB="34290"/>
                </a:tc>
              </a:tr>
              <a:tr h="665475">
                <a:tc>
                  <a:txBody>
                    <a:bodyPr/>
                    <a:lstStyle/>
                    <a:p>
                      <a:r>
                        <a:rPr lang="en-ZA" sz="2000" dirty="0" smtClean="0"/>
                        <a:t>Rights to liberty and self-determination</a:t>
                      </a:r>
                      <a:endParaRPr lang="en-US" sz="2000" dirty="0"/>
                    </a:p>
                  </a:txBody>
                  <a:tcPr marL="68580" marR="68580" marT="34290" marB="34290"/>
                </a:tc>
                <a:tc>
                  <a:txBody>
                    <a:bodyPr/>
                    <a:lstStyle/>
                    <a:p>
                      <a:r>
                        <a:rPr lang="en-ZA" sz="2000" dirty="0" smtClean="0"/>
                        <a:t>Risk of spread of drug-resistant</a:t>
                      </a:r>
                      <a:r>
                        <a:rPr lang="en-ZA" sz="2000" baseline="0" dirty="0" smtClean="0"/>
                        <a:t> TB</a:t>
                      </a:r>
                      <a:endParaRPr lang="en-US" sz="2000" dirty="0"/>
                    </a:p>
                  </a:txBody>
                  <a:tcPr marL="68580" marR="68580" marT="34290" marB="34290"/>
                </a:tc>
              </a:tr>
            </a:tbl>
          </a:graphicData>
        </a:graphic>
      </p:graphicFrame>
      <p:sp>
        <p:nvSpPr>
          <p:cNvPr id="7" name="Slide Number Placeholder 6"/>
          <p:cNvSpPr>
            <a:spLocks noGrp="1"/>
          </p:cNvSpPr>
          <p:nvPr>
            <p:ph type="sldNum" sz="quarter" idx="4294967295"/>
          </p:nvPr>
        </p:nvSpPr>
        <p:spPr>
          <a:xfrm>
            <a:off x="6553200" y="6248400"/>
            <a:ext cx="1905000" cy="457200"/>
          </a:xfrm>
          <a:prstGeom prst="rect">
            <a:avLst/>
          </a:prstGeom>
        </p:spPr>
        <p:txBody>
          <a:bodyPr/>
          <a:lstStyle/>
          <a:p>
            <a:fld id="{1433D840-F28B-4B24-9FC4-85DB2D410368}" type="slidenum">
              <a:rPr lang="en-US" smtClean="0"/>
              <a:pPr/>
              <a:t>4</a:t>
            </a:fld>
            <a:endParaRPr lang="en-US"/>
          </a:p>
        </p:txBody>
      </p:sp>
    </p:spTree>
    <p:custDataLst>
      <p:tags r:id="rId1"/>
    </p:custDataLst>
    <p:extLst>
      <p:ext uri="{BB962C8B-B14F-4D97-AF65-F5344CB8AC3E}">
        <p14:creationId xmlns:p14="http://schemas.microsoft.com/office/powerpoint/2010/main" xmlns="" val="3916841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2" y="111669"/>
            <a:ext cx="8645236" cy="932972"/>
          </a:xfrm>
        </p:spPr>
        <p:txBody>
          <a:bodyPr/>
          <a:lstStyle/>
          <a:p>
            <a:r>
              <a:rPr lang="en-ZA" dirty="0" smtClean="0"/>
              <a:t>Applying </a:t>
            </a:r>
            <a:r>
              <a:rPr lang="en-ZA" dirty="0"/>
              <a:t>your </a:t>
            </a:r>
            <a:r>
              <a:rPr lang="en-ZA" dirty="0" smtClean="0"/>
              <a:t>training…….</a:t>
            </a:r>
            <a:br>
              <a:rPr lang="en-ZA" dirty="0" smtClean="0"/>
            </a:br>
            <a:r>
              <a:rPr lang="en-ZA" dirty="0" smtClean="0"/>
              <a:t>Instructions</a:t>
            </a:r>
            <a:endParaRPr lang="en-US" dirty="0"/>
          </a:p>
        </p:txBody>
      </p:sp>
      <p:sp>
        <p:nvSpPr>
          <p:cNvPr id="3" name="Content Placeholder 2"/>
          <p:cNvSpPr>
            <a:spLocks noGrp="1"/>
          </p:cNvSpPr>
          <p:nvPr>
            <p:ph idx="1"/>
          </p:nvPr>
        </p:nvSpPr>
        <p:spPr>
          <a:xfrm>
            <a:off x="628650" y="1664141"/>
            <a:ext cx="7886700" cy="4125580"/>
          </a:xfrm>
        </p:spPr>
        <p:txBody>
          <a:bodyPr>
            <a:normAutofit fontScale="77500" lnSpcReduction="20000"/>
          </a:bodyPr>
          <a:lstStyle/>
          <a:p>
            <a:pPr lvl="0"/>
            <a:r>
              <a:rPr lang="en-GB" dirty="0" smtClean="0"/>
              <a:t>Using </a:t>
            </a:r>
            <a:r>
              <a:rPr lang="en-GB" dirty="0"/>
              <a:t>the </a:t>
            </a:r>
            <a:r>
              <a:rPr lang="en-GB" i="1" dirty="0"/>
              <a:t>Ethics of TB Prevention, Care and Control Assessment Tool</a:t>
            </a:r>
            <a:r>
              <a:rPr lang="en-GB" dirty="0"/>
              <a:t> that you completed for your TB programme, select the area which you believe will be most improved by applying the ethical values and </a:t>
            </a:r>
            <a:r>
              <a:rPr lang="en-GB" dirty="0" smtClean="0"/>
              <a:t>guidance</a:t>
            </a:r>
            <a:endParaRPr lang="en-US" dirty="0" smtClean="0"/>
          </a:p>
          <a:p>
            <a:pPr lvl="0"/>
            <a:r>
              <a:rPr lang="en-GB" dirty="0" smtClean="0"/>
              <a:t>Use Activity 6 Planning Tool in the Delegate Hand-out to plan </a:t>
            </a:r>
            <a:r>
              <a:rPr lang="en-GB" dirty="0"/>
              <a:t>actions you will take to achieve improvement in the area you selected and </a:t>
            </a:r>
            <a:r>
              <a:rPr lang="en-GB" dirty="0" smtClean="0"/>
              <a:t>identify ways in which you can </a:t>
            </a:r>
            <a:r>
              <a:rPr lang="en-GB" dirty="0"/>
              <a:t>address gaps to achieve improvement in the following </a:t>
            </a:r>
            <a:r>
              <a:rPr lang="en-GB" dirty="0" smtClean="0"/>
              <a:t>timeframes: </a:t>
            </a:r>
            <a:endParaRPr lang="en-US" dirty="0"/>
          </a:p>
          <a:p>
            <a:pPr lvl="2"/>
            <a:r>
              <a:rPr lang="en-GB" dirty="0"/>
              <a:t>Immediately</a:t>
            </a:r>
            <a:endParaRPr lang="en-US" dirty="0"/>
          </a:p>
          <a:p>
            <a:pPr lvl="2"/>
            <a:r>
              <a:rPr lang="en-GB" dirty="0"/>
              <a:t>At 1 month</a:t>
            </a:r>
            <a:endParaRPr lang="en-US" dirty="0"/>
          </a:p>
          <a:p>
            <a:pPr lvl="2"/>
            <a:r>
              <a:rPr lang="en-GB" dirty="0"/>
              <a:t>At 6 </a:t>
            </a:r>
            <a:r>
              <a:rPr lang="en-GB" dirty="0" smtClean="0"/>
              <a:t>months?</a:t>
            </a:r>
          </a:p>
          <a:p>
            <a:r>
              <a:rPr lang="en-GB" dirty="0"/>
              <a:t>Review the barrier that you identified in </a:t>
            </a:r>
            <a:r>
              <a:rPr lang="en-GB" dirty="0" smtClean="0"/>
              <a:t>Obligation </a:t>
            </a:r>
            <a:r>
              <a:rPr lang="en-GB" dirty="0"/>
              <a:t>to provide access to TB </a:t>
            </a:r>
            <a:r>
              <a:rPr lang="en-GB" dirty="0" smtClean="0"/>
              <a:t>services: </a:t>
            </a:r>
            <a:r>
              <a:rPr lang="en-GB" dirty="0"/>
              <a:t>Activity </a:t>
            </a:r>
            <a:r>
              <a:rPr lang="en-GB" dirty="0" smtClean="0"/>
              <a:t>4 Delegate Hand-out </a:t>
            </a:r>
            <a:r>
              <a:rPr lang="en-GB" dirty="0"/>
              <a:t>to assist with the identification of the component where you can have the greatest impact to assist you</a:t>
            </a:r>
            <a:endParaRPr lang="en-US"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99C2E219-A7F2-45B3-BB2E-E2C31026EDE7}" type="slidenum">
              <a:rPr lang="en-US" smtClean="0"/>
              <a:pPr/>
              <a:t>5</a:t>
            </a:fld>
            <a:endParaRPr lang="en-US"/>
          </a:p>
        </p:txBody>
      </p:sp>
      <p:sp>
        <p:nvSpPr>
          <p:cNvPr id="6" name="TextBox 5"/>
          <p:cNvSpPr txBox="1"/>
          <p:nvPr/>
        </p:nvSpPr>
        <p:spPr>
          <a:xfrm>
            <a:off x="1195959" y="1044641"/>
            <a:ext cx="2391542" cy="507831"/>
          </a:xfrm>
          <a:prstGeom prst="rect">
            <a:avLst/>
          </a:prstGeom>
          <a:ln w="38100">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700" b="1" dirty="0" smtClean="0">
                <a:solidFill>
                  <a:srgbClr val="7030A0"/>
                </a:solidFill>
                <a:latin typeface="Ben's Handwriting" panose="02000603000000000000" pitchFamily="2" charset="0"/>
              </a:rPr>
              <a:t>INDIVIDUAL</a:t>
            </a:r>
            <a:endParaRPr lang="en-GB" sz="2700" b="1" dirty="0">
              <a:solidFill>
                <a:srgbClr val="7030A0"/>
              </a:solidFill>
              <a:latin typeface="Ben's Handwriting" panose="02000603000000000000" pitchFamily="2" charset="0"/>
            </a:endParaRPr>
          </a:p>
        </p:txBody>
      </p:sp>
      <p:sp>
        <p:nvSpPr>
          <p:cNvPr id="7" name="Rounded Rectangle 6"/>
          <p:cNvSpPr/>
          <p:nvPr/>
        </p:nvSpPr>
        <p:spPr>
          <a:xfrm>
            <a:off x="1247900" y="5789721"/>
            <a:ext cx="7522028" cy="45867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Consider issues that you can directly impact on so that you can continue to improve the TB service you provide</a:t>
            </a:r>
          </a:p>
        </p:txBody>
      </p:sp>
      <p:sp>
        <p:nvSpPr>
          <p:cNvPr id="8" name="TextBox 7"/>
          <p:cNvSpPr txBox="1"/>
          <p:nvPr/>
        </p:nvSpPr>
        <p:spPr>
          <a:xfrm>
            <a:off x="5556499" y="1044641"/>
            <a:ext cx="1949201" cy="507831"/>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700" b="1" dirty="0">
                <a:solidFill>
                  <a:srgbClr val="00B0F0"/>
                </a:solidFill>
                <a:latin typeface="Ben's Handwriting" panose="02000603000000000000" pitchFamily="2" charset="0"/>
              </a:rPr>
              <a:t>PLENARY</a:t>
            </a:r>
            <a:endParaRPr lang="en-GB" sz="2700" b="1" dirty="0">
              <a:solidFill>
                <a:srgbClr val="00B0F0"/>
              </a:solidFill>
              <a:latin typeface="Ben's Handwriting" panose="02000603000000000000" pitchFamily="2" charset="0"/>
            </a:endParaRPr>
          </a:p>
        </p:txBody>
      </p:sp>
      <p:sp>
        <p:nvSpPr>
          <p:cNvPr id="9" name="TextBox 8"/>
          <p:cNvSpPr txBox="1"/>
          <p:nvPr/>
        </p:nvSpPr>
        <p:spPr>
          <a:xfrm>
            <a:off x="3797635" y="1036747"/>
            <a:ext cx="1548730" cy="507831"/>
          </a:xfrm>
          <a:prstGeom prst="rect">
            <a:avLst/>
          </a:prstGeom>
          <a:ln w="38100">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700" b="1" dirty="0" smtClean="0">
                <a:solidFill>
                  <a:srgbClr val="1559D1"/>
                </a:solidFill>
                <a:latin typeface="Ben's Handwriting" panose="02000603000000000000" pitchFamily="2" charset="0"/>
              </a:rPr>
              <a:t>GROUP</a:t>
            </a:r>
            <a:endParaRPr lang="en-GB" sz="2700" b="1" dirty="0">
              <a:solidFill>
                <a:srgbClr val="1559D1"/>
              </a:solidFill>
              <a:latin typeface="Ben's Handwriting" panose="02000603000000000000" pitchFamily="2" charset="0"/>
            </a:endParaRPr>
          </a:p>
        </p:txBody>
      </p:sp>
    </p:spTree>
    <p:extLst>
      <p:ext uri="{BB962C8B-B14F-4D97-AF65-F5344CB8AC3E}">
        <p14:creationId xmlns:p14="http://schemas.microsoft.com/office/powerpoint/2010/main" xmlns="" val="14881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Next Steps</a:t>
            </a:r>
            <a:endParaRPr lang="en-US" dirty="0"/>
          </a:p>
        </p:txBody>
      </p:sp>
      <p:sp>
        <p:nvSpPr>
          <p:cNvPr id="3" name="Content Placeholder 2"/>
          <p:cNvSpPr>
            <a:spLocks noGrp="1"/>
          </p:cNvSpPr>
          <p:nvPr>
            <p:ph idx="1"/>
          </p:nvPr>
        </p:nvSpPr>
        <p:spPr>
          <a:xfrm>
            <a:off x="457200" y="1219200"/>
            <a:ext cx="8480738" cy="4722366"/>
          </a:xfrm>
        </p:spPr>
        <p:txBody>
          <a:bodyPr/>
          <a:lstStyle/>
          <a:p>
            <a:r>
              <a:rPr lang="en-ZA" sz="2600" dirty="0" smtClean="0"/>
              <a:t>Return to your work setting with the completed  Activity Planning Tool and actions that can be taken:</a:t>
            </a:r>
          </a:p>
          <a:p>
            <a:pPr lvl="1"/>
            <a:r>
              <a:rPr lang="en-ZA" sz="2300" dirty="0" smtClean="0"/>
              <a:t>Immediately</a:t>
            </a:r>
          </a:p>
          <a:p>
            <a:pPr lvl="1"/>
            <a:r>
              <a:rPr lang="en-ZA" sz="2300" dirty="0" smtClean="0"/>
              <a:t>Within 1 month</a:t>
            </a:r>
          </a:p>
          <a:p>
            <a:pPr lvl="1"/>
            <a:r>
              <a:rPr lang="en-ZA" sz="2300" dirty="0" smtClean="0"/>
              <a:t>Within 6 months</a:t>
            </a:r>
          </a:p>
          <a:p>
            <a:r>
              <a:rPr lang="en-ZA" sz="2600" dirty="0" smtClean="0"/>
              <a:t>Discuss key outcomes and planned actions with your line manager  and others in programme as appropriate to garner support</a:t>
            </a:r>
          </a:p>
          <a:p>
            <a:r>
              <a:rPr lang="en-ZA" sz="2600" dirty="0" smtClean="0"/>
              <a:t>Continue to think critically and carefully about ethical TB prevention, care and control in your job!</a:t>
            </a:r>
            <a:endParaRPr lang="en-US" sz="2600"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1433D840-F28B-4B24-9FC4-85DB2D410368}" type="slidenum">
              <a:rPr lang="en-US" smtClean="0"/>
              <a:pPr/>
              <a:t>6</a:t>
            </a:fld>
            <a:endParaRPr lang="en-US"/>
          </a:p>
        </p:txBody>
      </p:sp>
      <p:sp>
        <p:nvSpPr>
          <p:cNvPr id="5" name="Rounded Rectangle 4"/>
          <p:cNvSpPr/>
          <p:nvPr/>
        </p:nvSpPr>
        <p:spPr>
          <a:xfrm>
            <a:off x="685800" y="5531395"/>
            <a:ext cx="7886700" cy="82034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dirty="0"/>
              <a:t>Advocate for the importance of addressing ethics, human rights, equity and social dimensions in TB programmes </a:t>
            </a:r>
            <a:endParaRPr lang="en-GB" sz="1800" dirty="0"/>
          </a:p>
        </p:txBody>
      </p:sp>
    </p:spTree>
    <p:custDataLst>
      <p:tags r:id="rId1"/>
    </p:custDataLst>
    <p:extLst>
      <p:ext uri="{BB962C8B-B14F-4D97-AF65-F5344CB8AC3E}">
        <p14:creationId xmlns:p14="http://schemas.microsoft.com/office/powerpoint/2010/main" xmlns="" val="8852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13419"/>
            <a:ext cx="7886700" cy="500669"/>
          </a:xfrm>
        </p:spPr>
        <p:txBody>
          <a:bodyPr>
            <a:normAutofit fontScale="90000"/>
          </a:bodyPr>
          <a:lstStyle/>
          <a:p>
            <a:pPr algn="ctr"/>
            <a:r>
              <a:rPr lang="en-ZA" sz="2700" dirty="0"/>
              <a:t>References and Resources</a:t>
            </a:r>
            <a:endParaRPr lang="en-US" sz="2700" dirty="0"/>
          </a:p>
        </p:txBody>
      </p:sp>
      <p:sp>
        <p:nvSpPr>
          <p:cNvPr id="3" name="Content Placeholder 2"/>
          <p:cNvSpPr>
            <a:spLocks noGrp="1"/>
          </p:cNvSpPr>
          <p:nvPr>
            <p:ph idx="1"/>
          </p:nvPr>
        </p:nvSpPr>
        <p:spPr>
          <a:xfrm>
            <a:off x="267126" y="1264648"/>
            <a:ext cx="8668327" cy="5280532"/>
          </a:xfrm>
        </p:spPr>
        <p:txBody>
          <a:bodyPr>
            <a:normAutofit fontScale="92500" lnSpcReduction="20000"/>
          </a:bodyPr>
          <a:lstStyle/>
          <a:p>
            <a:r>
              <a:rPr lang="en-ZA" sz="1400" dirty="0"/>
              <a:t>World Health </a:t>
            </a:r>
            <a:r>
              <a:rPr lang="en-ZA" sz="1400" dirty="0" smtClean="0"/>
              <a:t>Organization. </a:t>
            </a:r>
            <a:r>
              <a:rPr lang="en-ZA" sz="1400" dirty="0"/>
              <a:t>Guidance on ethics of tuberculosis prevention, care and control. 2010</a:t>
            </a:r>
          </a:p>
          <a:p>
            <a:r>
              <a:rPr lang="en-ZA" sz="1400" dirty="0"/>
              <a:t>World Health </a:t>
            </a:r>
            <a:r>
              <a:rPr lang="en-ZA" sz="1400" dirty="0" smtClean="0"/>
              <a:t>Organization. </a:t>
            </a:r>
            <a:r>
              <a:rPr lang="en-ZA" sz="1400" dirty="0"/>
              <a:t>Global Tuberculosis Report. 2014</a:t>
            </a:r>
          </a:p>
          <a:p>
            <a:r>
              <a:rPr lang="en-ZA" sz="1400" dirty="0"/>
              <a:t>World Health </a:t>
            </a:r>
            <a:r>
              <a:rPr lang="en-ZA" sz="1400" dirty="0" smtClean="0"/>
              <a:t>Organization.</a:t>
            </a:r>
            <a:r>
              <a:rPr lang="en-US" sz="1400" dirty="0" smtClean="0"/>
              <a:t> </a:t>
            </a:r>
            <a:r>
              <a:rPr lang="en-US" sz="1400" dirty="0"/>
              <a:t>Global strategy and targets for tuberculosis prevention, care and control after 2015. 2015</a:t>
            </a:r>
          </a:p>
          <a:p>
            <a:r>
              <a:rPr lang="en-US" sz="1400" dirty="0"/>
              <a:t>United Nations Human Rights. General Assembly Resolution 217 A (III): Universal Declaration on Human Rights. 1948</a:t>
            </a:r>
          </a:p>
          <a:p>
            <a:r>
              <a:rPr lang="en-US" sz="1400" dirty="0"/>
              <a:t>International Standards for TB Care, Third Edition, 2014</a:t>
            </a:r>
          </a:p>
          <a:p>
            <a:r>
              <a:rPr lang="en-US" sz="1400" dirty="0" err="1"/>
              <a:t>Zungu</a:t>
            </a:r>
            <a:r>
              <a:rPr lang="en-US" sz="1400" dirty="0"/>
              <a:t> M, </a:t>
            </a:r>
            <a:r>
              <a:rPr lang="en-US" sz="1400" dirty="0" err="1"/>
              <a:t>Malotle</a:t>
            </a:r>
            <a:r>
              <a:rPr lang="en-US" sz="1400" dirty="0"/>
              <a:t> M. Do we know enough to prevent occupationally acquired tuberculosis in healthcare workers? Occupational Health Southern Africa. </a:t>
            </a:r>
            <a:r>
              <a:rPr lang="en-US" sz="1400" dirty="0">
                <a:hlinkClick r:id="rId4"/>
              </a:rPr>
              <a:t>http://www.occhealth.co.za/?/viewArticle/1263</a:t>
            </a:r>
            <a:r>
              <a:rPr lang="en-US" sz="1400" dirty="0"/>
              <a:t>. Accessed on 11 May 2015</a:t>
            </a:r>
          </a:p>
          <a:p>
            <a:r>
              <a:rPr lang="en-US" sz="1400" dirty="0"/>
              <a:t>United Nations Economic and Social Council. Siracusa principles on the limitation and derogation of provisions in the International Covenant on Civil Political Rights, U.N. Doc. E/CN.4/1985/4, Annex. 1985 </a:t>
            </a:r>
          </a:p>
          <a:p>
            <a:r>
              <a:rPr lang="en-US" sz="1400" dirty="0"/>
              <a:t>Council for International Organizations of Medical Sciences (CIOMS) in collaboration with WHO. International Ethical Guidelines for Biomedical Research Involving Human Subjects. 2002</a:t>
            </a:r>
          </a:p>
          <a:p>
            <a:r>
              <a:rPr lang="en-US" sz="1400" dirty="0"/>
              <a:t>World Medical Association. Declaration of Helsinki. Ethical Principles for Medical Research Involving Human Subjects. Oct 2008</a:t>
            </a:r>
          </a:p>
          <a:p>
            <a:r>
              <a:rPr lang="en-US" sz="1400" dirty="0" err="1"/>
              <a:t>Sagbakken</a:t>
            </a:r>
            <a:r>
              <a:rPr lang="en-US" sz="1400" dirty="0"/>
              <a:t> et al. BMC Medical Ethics 2013, 14:25. </a:t>
            </a:r>
            <a:r>
              <a:rPr lang="en-US" sz="1400" dirty="0">
                <a:hlinkClick r:id="rId5"/>
              </a:rPr>
              <a:t>http://www.biomedcentral.com/1472-6939/14/25</a:t>
            </a:r>
            <a:r>
              <a:rPr lang="en-US" sz="1400" dirty="0"/>
              <a:t>. Accessed on 9 May 2015</a:t>
            </a:r>
          </a:p>
          <a:p>
            <a:r>
              <a:rPr lang="en-US" sz="1400" dirty="0"/>
              <a:t>Public Health Leadership Society. Principles of the Ethical Practice of Public Health. 2002</a:t>
            </a:r>
          </a:p>
          <a:p>
            <a:r>
              <a:rPr lang="en-ZA" sz="1400" dirty="0"/>
              <a:t>World Health </a:t>
            </a:r>
            <a:r>
              <a:rPr lang="en-ZA" sz="1400" dirty="0" smtClean="0"/>
              <a:t>Organization. </a:t>
            </a:r>
            <a:r>
              <a:rPr lang="en-US" sz="1400" dirty="0"/>
              <a:t>Guidelines for the programmatic management of drug-resistant tuberculosis. 2011 update</a:t>
            </a:r>
          </a:p>
          <a:p>
            <a:r>
              <a:rPr lang="en-ZA" sz="1400" dirty="0"/>
              <a:t>World Health </a:t>
            </a:r>
            <a:r>
              <a:rPr lang="en-ZA" sz="1400" dirty="0" smtClean="0"/>
              <a:t>Organization. </a:t>
            </a:r>
            <a:r>
              <a:rPr lang="en-US" sz="1400" dirty="0"/>
              <a:t>Towards universal access to diagnosis and treatment of multidrug-resistant and extensively drug-resistant tuberculosis by 2015</a:t>
            </a:r>
          </a:p>
          <a:p>
            <a:r>
              <a:rPr lang="en-ZA" sz="1400" dirty="0"/>
              <a:t>World Health </a:t>
            </a:r>
            <a:r>
              <a:rPr lang="en-ZA" sz="1400" dirty="0" smtClean="0"/>
              <a:t>Organization. </a:t>
            </a:r>
            <a:r>
              <a:rPr lang="en-US" sz="1400" dirty="0"/>
              <a:t>Tuberculosis, ethics and human rights. WHO Regional Office for Europe Report of a regional workshop. Copenhagen, Denmark 16 October 2013</a:t>
            </a:r>
            <a:endParaRPr lang="en-ZA" sz="1400" dirty="0"/>
          </a:p>
          <a:p>
            <a:r>
              <a:rPr lang="en-US" sz="1400" dirty="0"/>
              <a:t>Companion Handbook to the WHO Guidelines for the Programmatic Management of Drug-Resistant Tuberculosis. Geneva: World Health Organization; 2014. 21, Ethics in programmatic management of MDR-TB</a:t>
            </a:r>
          </a:p>
          <a:p>
            <a:r>
              <a:rPr lang="en-US" sz="1400" dirty="0"/>
              <a:t>World Care Council/International Standards for TB Care. Patients’ Charter for Tuberculosis Care.</a:t>
            </a:r>
            <a:r>
              <a:rPr lang="ja-JP" altLang="en-US" sz="1400" dirty="0"/>
              <a:t> </a:t>
            </a:r>
            <a:r>
              <a:rPr lang="en-US" altLang="ja-JP" sz="1400" dirty="0"/>
              <a:t>2006</a:t>
            </a:r>
            <a:endParaRPr lang="en-ZA" sz="1400" dirty="0"/>
          </a:p>
          <a:p>
            <a:endParaRPr lang="en-US" sz="1125"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1433D840-F28B-4B24-9FC4-85DB2D410368}" type="slidenum">
              <a:rPr lang="en-US" smtClean="0"/>
              <a:pPr/>
              <a:t>7</a:t>
            </a:fld>
            <a:endParaRPr lang="en-US"/>
          </a:p>
        </p:txBody>
      </p:sp>
    </p:spTree>
    <p:custDataLst>
      <p:tags r:id="rId1"/>
    </p:custDataLst>
    <p:extLst>
      <p:ext uri="{BB962C8B-B14F-4D97-AF65-F5344CB8AC3E}">
        <p14:creationId xmlns:p14="http://schemas.microsoft.com/office/powerpoint/2010/main" xmlns="" val="3673233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8</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rot="19447591">
            <a:off x="1968503" y="2013217"/>
            <a:ext cx="3831440" cy="343871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13853481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10564</TotalTime>
  <Words>1464</Words>
  <Application>Microsoft Office PowerPoint</Application>
  <PresentationFormat>On-screen Show (4:3)</PresentationFormat>
  <Paragraphs>116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1_TB CARE II</vt:lpstr>
      <vt:lpstr>Slide 1</vt:lpstr>
      <vt:lpstr>Objectives</vt:lpstr>
      <vt:lpstr>Emerging Issues</vt:lpstr>
      <vt:lpstr>What does this training mean for you?</vt:lpstr>
      <vt:lpstr>Applying your training……. Instructions</vt:lpstr>
      <vt:lpstr>Next Steps</vt:lpstr>
      <vt:lpstr>References and Resources</vt:lpstr>
      <vt:lpstr>Slide 8</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490</cp:revision>
  <dcterms:created xsi:type="dcterms:W3CDTF">2012-11-13T21:47:44Z</dcterms:created>
  <dcterms:modified xsi:type="dcterms:W3CDTF">2015-08-07T00:09:58Z</dcterms:modified>
</cp:coreProperties>
</file>